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5"/>
  </p:notesMasterIdLst>
  <p:sldIdLst>
    <p:sldId id="256" r:id="rId2"/>
    <p:sldId id="278" r:id="rId3"/>
    <p:sldId id="287" r:id="rId4"/>
    <p:sldId id="310" r:id="rId5"/>
    <p:sldId id="291" r:id="rId6"/>
    <p:sldId id="259" r:id="rId7"/>
    <p:sldId id="313" r:id="rId8"/>
    <p:sldId id="260" r:id="rId9"/>
    <p:sldId id="312" r:id="rId10"/>
    <p:sldId id="276" r:id="rId11"/>
    <p:sldId id="292" r:id="rId12"/>
    <p:sldId id="293" r:id="rId13"/>
    <p:sldId id="294" r:id="rId14"/>
    <p:sldId id="295" r:id="rId15"/>
    <p:sldId id="280" r:id="rId16"/>
    <p:sldId id="297" r:id="rId17"/>
    <p:sldId id="308" r:id="rId18"/>
    <p:sldId id="300" r:id="rId19"/>
    <p:sldId id="301" r:id="rId20"/>
    <p:sldId id="303" r:id="rId21"/>
    <p:sldId id="302" r:id="rId22"/>
    <p:sldId id="270" r:id="rId23"/>
    <p:sldId id="306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71161"/>
    <a:srgbClr val="A0082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3851F9-7C1D-4CEF-853A-0DFDAF0B93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D2241-0970-4746-9D2E-59126B425251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FCF3-F591-4AC7-9EEE-567186581E00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FCF3-F591-4AC7-9EEE-567186581E00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FCF3-F591-4AC7-9EEE-567186581E00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FCF3-F591-4AC7-9EEE-567186581E00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FCF3-F591-4AC7-9EEE-567186581E00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1C05-6DA9-497A-9B18-39B2B32E6948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1C05-6DA9-497A-9B18-39B2B32E6948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1C05-6DA9-497A-9B18-39B2B32E6948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1C05-6DA9-497A-9B18-39B2B32E6948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1C05-6DA9-497A-9B18-39B2B32E6948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D2241-0970-4746-9D2E-59126B425251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1C05-6DA9-497A-9B18-39B2B32E6948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1C05-6DA9-497A-9B18-39B2B32E6948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AB6BD-9BF8-4059-9D46-37AA04790883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AB6BD-9BF8-4059-9D46-37AA04790883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33CC2-672F-4B39-9984-D1A144B00099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33CC2-672F-4B39-9984-D1A144B00099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33CC2-672F-4B39-9984-D1A144B00099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A0551-EC3F-427D-A205-89CC62542204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A0551-EC3F-427D-A205-89CC62542204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FCF3-F591-4AC7-9EEE-567186581E00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FCF3-F591-4AC7-9EEE-567186581E00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8025A0-1619-40A6-A7B7-C9416CCD62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92AA3-033A-4BDD-9CEE-CF232C028FA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37BB6A69-9D68-4A5A-8277-C7FEA340476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ABF331-C58F-4F61-8402-29DE573A38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93FCBE-F771-4897-8B7F-2EBC7AE7077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E809B45-774C-4A56-9B58-06589DB45CB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52DF7D4-47BF-4A2C-A39A-D432CC0C2CA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D242C7-4672-4971-8F5B-5182A0E996C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071F23-56BA-4467-BDFF-CA3D74113C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80A7B6-6612-4EA4-8171-50841B5FAD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493DC7E-3618-4706-B575-5F4DE32E971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4715D3-645E-4198-83E0-A75678D769E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7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5400" b="1" u="sng" dirty="0" smtClean="0">
                <a:solidFill>
                  <a:srgbClr val="CC0099"/>
                </a:solidFill>
              </a:rPr>
              <a:t>ParcourSUP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924175"/>
            <a:ext cx="6400800" cy="266541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3200" dirty="0" smtClean="0"/>
              <a:t>Un dispositif unique pour exprimer vos candidatures vers l’enseignement supérieur.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3200" dirty="0" smtClean="0"/>
              <a:t>www.parcoursup.fr</a:t>
            </a:r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dirty="0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71625"/>
            <a:ext cx="8929718" cy="4786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u="sng" dirty="0" smtClean="0">
                <a:solidFill>
                  <a:srgbClr val="C00000"/>
                </a:solidFill>
              </a:rPr>
              <a:t>Du 20 janvier 2022 au 29 mars 2022 :</a:t>
            </a:r>
          </a:p>
          <a:p>
            <a:pPr eaLnBrk="1" hangingPunct="1">
              <a:buFontTx/>
              <a:buNone/>
              <a:defRPr/>
            </a:pPr>
            <a:endParaRPr lang="fr-FR" sz="105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fr-FR" sz="2800" dirty="0" smtClean="0"/>
              <a:t>L’élève formule </a:t>
            </a:r>
            <a:r>
              <a:rPr lang="fr-FR" sz="2800" b="1" u="sng" dirty="0" smtClean="0"/>
              <a:t>jusqu’à</a:t>
            </a:r>
            <a:r>
              <a:rPr lang="fr-FR" sz="2800" b="1" dirty="0" smtClean="0"/>
              <a:t> 10 vœux</a:t>
            </a:r>
            <a:r>
              <a:rPr lang="fr-FR" sz="2800" dirty="0" smtClean="0"/>
              <a:t>. (et éventuellement 10 vœux supplémentaires pour des formations en apprentissage)</a:t>
            </a:r>
          </a:p>
          <a:p>
            <a:pPr eaLnBrk="1" hangingPunct="1">
              <a:buFontTx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fr-FR" sz="2800" dirty="0" smtClean="0"/>
              <a:t>Certains vœux sont multiples. Un vœu peut alors se décliner en plusieurs sous-vœux : Leur nombre est alors limité selon le type de formation.</a:t>
            </a:r>
          </a:p>
          <a:p>
            <a:pPr eaLnBrk="1" hangingPunct="1">
              <a:buFontTx/>
              <a:buNone/>
              <a:defRPr/>
            </a:pPr>
            <a:endParaRPr lang="fr-FR" sz="2800" dirty="0" smtClean="0"/>
          </a:p>
        </p:txBody>
      </p:sp>
      <p:pic>
        <p:nvPicPr>
          <p:cNvPr id="6" name="Image 5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dirty="0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71625"/>
            <a:ext cx="8929718" cy="478631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r-FR" u="sng" dirty="0" smtClean="0">
                <a:solidFill>
                  <a:srgbClr val="C00000"/>
                </a:solidFill>
              </a:rPr>
              <a:t>Du 20 janvier 2022 au 29 mars 2022 :</a:t>
            </a:r>
          </a:p>
          <a:p>
            <a:pPr eaLnBrk="1" hangingPunct="1">
              <a:buFontTx/>
              <a:buNone/>
              <a:defRPr/>
            </a:pPr>
            <a:endParaRPr lang="fr-FR" sz="1050" dirty="0" smtClean="0"/>
          </a:p>
          <a:p>
            <a:pPr eaLnBrk="1" hangingPunct="1">
              <a:buFontTx/>
              <a:buNone/>
              <a:defRPr/>
            </a:pPr>
            <a:r>
              <a:rPr lang="fr-FR" sz="3000" u="sng" dirty="0" smtClean="0"/>
              <a:t>Par exemple </a:t>
            </a:r>
            <a:r>
              <a:rPr lang="fr-FR" sz="3000" dirty="0" smtClean="0"/>
              <a:t>: Un élève demande </a:t>
            </a:r>
            <a:r>
              <a:rPr lang="fr-FR" sz="3000" b="1" dirty="0" smtClean="0"/>
              <a:t>un BTS tourisme </a:t>
            </a:r>
            <a:r>
              <a:rPr lang="fr-FR" sz="3000" dirty="0" smtClean="0"/>
              <a:t>(cela compte pour </a:t>
            </a:r>
            <a:r>
              <a:rPr lang="fr-FR" sz="3000" b="1" dirty="0" smtClean="0"/>
              <a:t>1 vœu</a:t>
            </a:r>
            <a:r>
              <a:rPr lang="fr-FR" sz="3000" dirty="0" smtClean="0"/>
              <a:t>) mais cette formation existe dans de nombreux lycées et l’élève choisit, par exemple, 6 lycées dans lesquels il souhaiterait suivre cette formation (</a:t>
            </a:r>
            <a:r>
              <a:rPr lang="fr-FR" sz="3000" b="1" dirty="0" smtClean="0"/>
              <a:t>6 sous-vœux</a:t>
            </a:r>
            <a:r>
              <a:rPr lang="fr-FR" sz="3000" dirty="0" smtClean="0"/>
              <a:t>)</a:t>
            </a:r>
          </a:p>
          <a:p>
            <a:pPr eaLnBrk="1" hangingPunct="1">
              <a:buFontTx/>
              <a:buNone/>
              <a:defRPr/>
            </a:pPr>
            <a:endParaRPr lang="fr-FR" sz="2800" dirty="0" smtClean="0"/>
          </a:p>
          <a:p>
            <a:pPr eaLnBrk="1" hangingPunct="1">
              <a:buFontTx/>
              <a:buNone/>
              <a:defRPr/>
            </a:pPr>
            <a:r>
              <a:rPr lang="fr-FR" sz="2800" dirty="0" smtClean="0"/>
              <a:t>Au total l’élève peut faire jusqu’à 10 sous-vœux par formation et 20 sous-vœux au total sur </a:t>
            </a:r>
            <a:r>
              <a:rPr lang="fr-FR" sz="2800" dirty="0" err="1" smtClean="0"/>
              <a:t>parcoursup</a:t>
            </a:r>
            <a:r>
              <a:rPr lang="fr-FR" sz="2800" dirty="0" smtClean="0"/>
              <a:t>. (sauf en IFSI, sciences Po, école vétérinaires où les sous-vœux ne sont pas limités)</a:t>
            </a:r>
          </a:p>
        </p:txBody>
      </p:sp>
      <p:pic>
        <p:nvPicPr>
          <p:cNvPr id="6" name="Image 5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dirty="0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71625"/>
            <a:ext cx="8929718" cy="4786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u="sng" dirty="0" smtClean="0">
                <a:solidFill>
                  <a:srgbClr val="C00000"/>
                </a:solidFill>
              </a:rPr>
              <a:t>Du 20 janvier 2022 au 29 mars 2022 :</a:t>
            </a:r>
          </a:p>
          <a:p>
            <a:pPr eaLnBrk="1" hangingPunct="1">
              <a:buClrTx/>
              <a:buFontTx/>
              <a:buNone/>
              <a:defRPr/>
            </a:pPr>
            <a:endParaRPr lang="fr-FR" sz="1050" dirty="0" smtClean="0"/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fr-FR" sz="2800" dirty="0" smtClean="0"/>
              <a:t>Les vœux ne sont pas classés. Un compteur dans le dossier candidat permet de connaître le nombre de vœux et sous-vœux utilisés.</a:t>
            </a:r>
          </a:p>
          <a:p>
            <a:pPr eaLnBrk="1" hangingPunct="1">
              <a:buClrTx/>
              <a:buNone/>
              <a:defRPr/>
            </a:pPr>
            <a:endParaRPr lang="fr-FR" sz="2800" dirty="0" smtClean="0"/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fr-FR" sz="2800" dirty="0" smtClean="0"/>
              <a:t>Chaque vœu doit être souhaité et </a:t>
            </a:r>
            <a:r>
              <a:rPr lang="fr-FR" sz="2800" u="sng" dirty="0" smtClean="0"/>
              <a:t>motivé</a:t>
            </a:r>
            <a:r>
              <a:rPr lang="fr-FR" sz="2800" dirty="0" smtClean="0"/>
              <a:t> (saisie de quelques lignes de motivation, </a:t>
            </a:r>
            <a:r>
              <a:rPr lang="fr-FR" sz="2800" u="sng" dirty="0" smtClean="0"/>
              <a:t>voir les attendus des écoles</a:t>
            </a:r>
            <a:r>
              <a:rPr lang="fr-FR" sz="2800" dirty="0" smtClean="0"/>
              <a:t>)</a:t>
            </a:r>
          </a:p>
          <a:p>
            <a:pPr eaLnBrk="1" hangingPunct="1">
              <a:buClrTx/>
              <a:buNone/>
              <a:defRPr/>
            </a:pPr>
            <a:endParaRPr lang="fr-FR" sz="2800" dirty="0" smtClean="0"/>
          </a:p>
        </p:txBody>
      </p:sp>
      <p:pic>
        <p:nvPicPr>
          <p:cNvPr id="6" name="Image 5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dirty="0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71625"/>
            <a:ext cx="8929718" cy="47863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u="sng" dirty="0" smtClean="0">
                <a:solidFill>
                  <a:srgbClr val="C00000"/>
                </a:solidFill>
              </a:rPr>
              <a:t>Jusqu’au 7 avril 2022 :</a:t>
            </a:r>
          </a:p>
          <a:p>
            <a:pPr eaLnBrk="1" hangingPunct="1">
              <a:buClrTx/>
              <a:buFontTx/>
              <a:buNone/>
              <a:defRPr/>
            </a:pPr>
            <a:endParaRPr lang="fr-FR" sz="1050" dirty="0" smtClean="0"/>
          </a:p>
          <a:p>
            <a:pPr eaLnBrk="1" hangingPunct="1">
              <a:buClrTx/>
              <a:buFontTx/>
              <a:buNone/>
              <a:defRPr/>
            </a:pPr>
            <a:endParaRPr lang="fr-FR" sz="1600" dirty="0" smtClean="0"/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r>
              <a:rPr lang="fr-FR" sz="3200" dirty="0" smtClean="0"/>
              <a:t>Toutes les candidatures devront être </a:t>
            </a:r>
            <a:r>
              <a:rPr lang="fr-FR" sz="3200" u="sng" dirty="0" smtClean="0"/>
              <a:t>complétées</a:t>
            </a:r>
            <a:r>
              <a:rPr lang="fr-FR" sz="3200" dirty="0" smtClean="0"/>
              <a:t> et  </a:t>
            </a:r>
            <a:r>
              <a:rPr lang="fr-FR" sz="3200" u="sng" dirty="0" smtClean="0"/>
              <a:t>confirmées</a:t>
            </a:r>
            <a:r>
              <a:rPr lang="fr-FR" sz="3200" dirty="0" smtClean="0"/>
              <a:t> avant le 7 avril : </a:t>
            </a:r>
          </a:p>
          <a:p>
            <a:pPr eaLnBrk="1" hangingPunct="1">
              <a:buClrTx/>
              <a:buNone/>
              <a:defRPr/>
            </a:pPr>
            <a:r>
              <a:rPr lang="fr-FR" sz="3200" dirty="0" smtClean="0"/>
              <a:t>			Activités et centres d’intérêts, motivation, 		préférences, … </a:t>
            </a:r>
          </a:p>
          <a:p>
            <a:pPr eaLnBrk="1" hangingPunct="1">
              <a:buClrTx/>
              <a:buNone/>
              <a:defRPr/>
            </a:pPr>
            <a:endParaRPr lang="fr-FR" sz="3200" dirty="0" smtClean="0"/>
          </a:p>
          <a:p>
            <a:pPr eaLnBrk="1" hangingPunct="1">
              <a:buClrTx/>
              <a:buNone/>
              <a:defRPr/>
            </a:pPr>
            <a:r>
              <a:rPr lang="fr-FR" sz="2800" dirty="0" smtClean="0"/>
              <a:t>(Dans le cas contraire, la 	candidature n’est pas transmise à l’établissement).</a:t>
            </a:r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endParaRPr lang="fr-FR" sz="2800" dirty="0" smtClean="0"/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endParaRPr lang="fr-FR" sz="2800" dirty="0" smtClean="0"/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endParaRPr lang="fr-FR" sz="2800" dirty="0" smtClean="0"/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endParaRPr lang="fr-FR" sz="1200" dirty="0" smtClean="0"/>
          </a:p>
        </p:txBody>
      </p:sp>
      <p:pic>
        <p:nvPicPr>
          <p:cNvPr id="6" name="Image 5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dirty="0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71625"/>
            <a:ext cx="8929718" cy="509773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u="sng" dirty="0" smtClean="0">
                <a:solidFill>
                  <a:srgbClr val="C00000"/>
                </a:solidFill>
              </a:rPr>
              <a:t>Du 2 juin 2022 au 15 juillet 2022 :</a:t>
            </a:r>
          </a:p>
          <a:p>
            <a:pPr eaLnBrk="1" hangingPunct="1">
              <a:buClrTx/>
              <a:buFontTx/>
              <a:buNone/>
              <a:defRPr/>
            </a:pPr>
            <a:endParaRPr lang="fr-FR" sz="1050" dirty="0" smtClean="0"/>
          </a:p>
          <a:p>
            <a:pPr>
              <a:buClrTx/>
              <a:buNone/>
              <a:defRPr/>
            </a:pPr>
            <a:r>
              <a:rPr lang="fr-FR" sz="3200" dirty="0" smtClean="0"/>
              <a:t>L’élève reçoit </a:t>
            </a:r>
            <a:r>
              <a:rPr lang="fr-FR" sz="3200" u="sng" dirty="0" smtClean="0"/>
              <a:t>quotidiennement</a:t>
            </a:r>
            <a:r>
              <a:rPr lang="fr-FR" sz="3200" dirty="0" smtClean="0"/>
              <a:t> , par mail, via l’application mobile et sur la messagerie de la plateforme, les réponses associées à chaque vœu.</a:t>
            </a:r>
          </a:p>
          <a:p>
            <a:pPr eaLnBrk="1" hangingPunct="1">
              <a:buClrTx/>
              <a:buFontTx/>
              <a:buNone/>
              <a:defRPr/>
            </a:pPr>
            <a:endParaRPr lang="fr-FR" sz="2000" dirty="0" smtClean="0"/>
          </a:p>
          <a:p>
            <a:pPr eaLnBrk="1" hangingPunct="1">
              <a:buClrTx/>
              <a:buFontTx/>
              <a:buNone/>
              <a:defRPr/>
            </a:pPr>
            <a:r>
              <a:rPr lang="fr-FR" sz="3200" dirty="0" smtClean="0"/>
              <a:t>L’élève répond obligatoirement aux propositions d’admission dans les </a:t>
            </a:r>
            <a:r>
              <a:rPr lang="fr-FR" sz="3200" u="sng" dirty="0" smtClean="0"/>
              <a:t>délais impartis</a:t>
            </a:r>
            <a:r>
              <a:rPr lang="fr-FR" sz="3200" dirty="0" smtClean="0"/>
              <a:t>. (indiqués à côté de chaque réponse et variables selon l’avancement de la procédure).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fr-FR" sz="3200" dirty="0" smtClean="0"/>
              <a:t>A défaut de réponse, la proposition est perdue.</a:t>
            </a:r>
          </a:p>
          <a:p>
            <a:pPr eaLnBrk="1" hangingPunct="1">
              <a:buClrTx/>
              <a:buFontTx/>
              <a:buNone/>
              <a:defRPr/>
            </a:pPr>
            <a:endParaRPr lang="fr-FR" sz="3200" dirty="0" smtClean="0"/>
          </a:p>
          <a:p>
            <a:pPr eaLnBrk="1" hangingPunct="1">
              <a:buClrTx/>
              <a:buFontTx/>
              <a:buNone/>
              <a:defRPr/>
            </a:pPr>
            <a:endParaRPr lang="fr-FR" sz="1200" dirty="0" smtClean="0"/>
          </a:p>
        </p:txBody>
      </p:sp>
      <p:pic>
        <p:nvPicPr>
          <p:cNvPr id="6" name="Image 5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640960" cy="4752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u="sng" dirty="0" smtClean="0">
                <a:solidFill>
                  <a:srgbClr val="C00000"/>
                </a:solidFill>
              </a:rPr>
              <a:t>Règles :</a:t>
            </a:r>
          </a:p>
          <a:p>
            <a:pPr eaLnBrk="1" hangingPunct="1">
              <a:buNone/>
              <a:defRPr/>
            </a:pPr>
            <a:r>
              <a:rPr lang="fr-FR" dirty="0" smtClean="0"/>
              <a:t>Pour les </a:t>
            </a:r>
            <a:r>
              <a:rPr lang="fr-FR" b="1" dirty="0" smtClean="0"/>
              <a:t>filières sélectives </a:t>
            </a:r>
            <a:r>
              <a:rPr lang="fr-FR" dirty="0" smtClean="0"/>
              <a:t>: Les réponses reçues sont :</a:t>
            </a:r>
          </a:p>
          <a:p>
            <a:pPr eaLnBrk="1" hangingPunct="1">
              <a:buNone/>
              <a:defRPr/>
            </a:pPr>
            <a:endParaRPr lang="fr-FR" dirty="0" smtClean="0"/>
          </a:p>
          <a:p>
            <a:pPr eaLnBrk="1" hangingPunct="1">
              <a:buFontTx/>
              <a:buChar char="-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OUI  </a:t>
            </a:r>
            <a:r>
              <a:rPr lang="fr-FR" dirty="0" smtClean="0"/>
              <a:t> ----------------------- l’élève </a:t>
            </a:r>
            <a:r>
              <a:rPr lang="fr-FR" b="1" dirty="0" smtClean="0"/>
              <a:t>accepte</a:t>
            </a:r>
            <a:r>
              <a:rPr lang="fr-FR" dirty="0" smtClean="0"/>
              <a:t> ou </a:t>
            </a:r>
            <a:r>
              <a:rPr lang="fr-FR" b="1" dirty="0" smtClean="0"/>
              <a:t>renonce</a:t>
            </a:r>
          </a:p>
          <a:p>
            <a:pPr eaLnBrk="1" hangingPunct="1">
              <a:buFontTx/>
              <a:buChar char="-"/>
              <a:defRPr/>
            </a:pPr>
            <a:endParaRPr lang="fr-FR" dirty="0" smtClean="0"/>
          </a:p>
          <a:p>
            <a:pPr eaLnBrk="1" hangingPunct="1">
              <a:buFontTx/>
              <a:buChar char="-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En attente d’une place </a:t>
            </a:r>
            <a:r>
              <a:rPr lang="fr-FR" dirty="0" smtClean="0"/>
              <a:t>---l’élève </a:t>
            </a:r>
            <a:r>
              <a:rPr lang="fr-FR" b="1" dirty="0" smtClean="0"/>
              <a:t>maintient</a:t>
            </a:r>
            <a:r>
              <a:rPr lang="fr-FR" dirty="0" smtClean="0"/>
              <a:t> ou </a:t>
            </a:r>
            <a:r>
              <a:rPr lang="fr-FR" b="1" dirty="0" smtClean="0"/>
              <a:t>renonce</a:t>
            </a:r>
          </a:p>
          <a:p>
            <a:pPr eaLnBrk="1" hangingPunct="1">
              <a:buFontTx/>
              <a:buChar char="-"/>
              <a:defRPr/>
            </a:pPr>
            <a:endParaRPr lang="fr-FR" dirty="0" smtClean="0"/>
          </a:p>
          <a:p>
            <a:pPr eaLnBrk="1" hangingPunct="1">
              <a:buFontTx/>
              <a:buChar char="-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NON</a:t>
            </a:r>
            <a:r>
              <a:rPr lang="fr-FR" dirty="0" smtClean="0"/>
              <a:t> ----------------------- Aucune action possible</a:t>
            </a:r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640960" cy="4752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u="sng" dirty="0" smtClean="0">
                <a:solidFill>
                  <a:srgbClr val="C00000"/>
                </a:solidFill>
              </a:rPr>
              <a:t>Règles </a:t>
            </a:r>
            <a:r>
              <a:rPr lang="fr-FR" u="sng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>
              <a:buNone/>
              <a:defRPr/>
            </a:pPr>
            <a:r>
              <a:rPr lang="fr-FR" dirty="0" smtClean="0"/>
              <a:t>Pour les </a:t>
            </a:r>
            <a:r>
              <a:rPr lang="fr-FR" b="1" dirty="0" smtClean="0"/>
              <a:t>filières </a:t>
            </a:r>
            <a:r>
              <a:rPr lang="fr-FR" b="1" u="sng" dirty="0" smtClean="0"/>
              <a:t>non sélectives</a:t>
            </a:r>
            <a:r>
              <a:rPr lang="fr-FR" b="1" dirty="0" smtClean="0"/>
              <a:t> </a:t>
            </a:r>
            <a:r>
              <a:rPr lang="fr-FR" dirty="0" smtClean="0"/>
              <a:t>:Les réponses reçues sont :</a:t>
            </a:r>
          </a:p>
          <a:p>
            <a:pPr eaLnBrk="1" hangingPunct="1">
              <a:buNone/>
              <a:defRPr/>
            </a:pPr>
            <a:endParaRPr lang="fr-FR" sz="1200" dirty="0" smtClean="0"/>
          </a:p>
          <a:p>
            <a:pPr eaLnBrk="1" hangingPunct="1">
              <a:buFontTx/>
              <a:buChar char="-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OUI  </a:t>
            </a:r>
            <a:r>
              <a:rPr lang="fr-FR" dirty="0" smtClean="0"/>
              <a:t> ----------------------- l’élève </a:t>
            </a:r>
            <a:r>
              <a:rPr lang="fr-FR" b="1" dirty="0" smtClean="0"/>
              <a:t>accepte</a:t>
            </a:r>
            <a:r>
              <a:rPr lang="fr-FR" dirty="0" smtClean="0"/>
              <a:t> ou </a:t>
            </a:r>
            <a:r>
              <a:rPr lang="fr-FR" b="1" dirty="0" smtClean="0"/>
              <a:t>renonce</a:t>
            </a:r>
          </a:p>
          <a:p>
            <a:pPr eaLnBrk="1" hangingPunct="1">
              <a:buFontTx/>
              <a:buChar char="-"/>
              <a:defRPr/>
            </a:pPr>
            <a:endParaRPr lang="fr-FR" dirty="0" smtClean="0"/>
          </a:p>
          <a:p>
            <a:pPr>
              <a:buFontTx/>
              <a:buChar char="-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OUI-SI</a:t>
            </a:r>
            <a:r>
              <a:rPr lang="fr-FR" dirty="0" smtClean="0"/>
              <a:t> --------------------- l’élève </a:t>
            </a:r>
            <a:r>
              <a:rPr lang="fr-FR" b="1" dirty="0" smtClean="0"/>
              <a:t>accepte</a:t>
            </a:r>
            <a:r>
              <a:rPr lang="fr-FR" dirty="0" smtClean="0"/>
              <a:t> ou </a:t>
            </a:r>
            <a:r>
              <a:rPr lang="fr-FR" b="1" dirty="0" smtClean="0"/>
              <a:t>renonce</a:t>
            </a:r>
            <a:endParaRPr lang="fr-FR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  <a:defRPr/>
            </a:pPr>
            <a:endParaRPr lang="fr-FR" dirty="0" smtClean="0"/>
          </a:p>
          <a:p>
            <a:pPr eaLnBrk="1" hangingPunct="1">
              <a:buFontTx/>
              <a:buChar char="-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En attente d’une place </a:t>
            </a:r>
            <a:r>
              <a:rPr lang="fr-FR" dirty="0" smtClean="0"/>
              <a:t>---l’élève </a:t>
            </a:r>
            <a:r>
              <a:rPr lang="fr-FR" b="1" dirty="0" smtClean="0"/>
              <a:t>maintient</a:t>
            </a:r>
            <a:r>
              <a:rPr lang="fr-FR" dirty="0" smtClean="0"/>
              <a:t> ou </a:t>
            </a:r>
            <a:r>
              <a:rPr lang="fr-FR" b="1" dirty="0" smtClean="0"/>
              <a:t>renonce</a:t>
            </a:r>
          </a:p>
          <a:p>
            <a:pPr eaLnBrk="1" hangingPunct="1">
              <a:buFontTx/>
              <a:buChar char="-"/>
              <a:defRPr/>
            </a:pPr>
            <a:endParaRPr lang="fr-FR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640960" cy="47525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r-FR" sz="3500" u="sng" dirty="0" smtClean="0">
                <a:solidFill>
                  <a:srgbClr val="C00000"/>
                </a:solidFill>
              </a:rPr>
              <a:t>Règles :</a:t>
            </a:r>
            <a:r>
              <a:rPr lang="fr-FR" sz="3500" dirty="0" smtClean="0">
                <a:solidFill>
                  <a:srgbClr val="C00000"/>
                </a:solidFill>
              </a:rPr>
              <a:t> </a:t>
            </a:r>
            <a:r>
              <a:rPr lang="fr-FR" dirty="0" smtClean="0"/>
              <a:t>Formulations des réponses aux propositions :</a:t>
            </a:r>
          </a:p>
          <a:p>
            <a:pPr eaLnBrk="1" hangingPunct="1">
              <a:buNone/>
              <a:defRPr/>
            </a:pPr>
            <a:endParaRPr lang="fr-FR" sz="1200" dirty="0" smtClean="0"/>
          </a:p>
          <a:p>
            <a:pPr eaLnBrk="1" hangingPunct="1">
              <a:buNone/>
              <a:defRPr/>
            </a:pPr>
            <a:r>
              <a:rPr lang="fr-FR" sz="3200" dirty="0" smtClean="0"/>
              <a:t>L’élève ne peut </a:t>
            </a:r>
            <a:r>
              <a:rPr lang="fr-FR" sz="3200" u="sng" dirty="0" smtClean="0"/>
              <a:t>accepter qu’une seule proposition </a:t>
            </a:r>
            <a:r>
              <a:rPr lang="fr-FR" sz="3200" dirty="0" smtClean="0"/>
              <a:t>sur laquelle il a reçu un OUI ou un OUI-SI</a:t>
            </a:r>
          </a:p>
          <a:p>
            <a:pPr eaLnBrk="1" hangingPunct="1">
              <a:buNone/>
              <a:defRPr/>
            </a:pPr>
            <a:endParaRPr lang="fr-FR" sz="3200" dirty="0" smtClean="0"/>
          </a:p>
          <a:p>
            <a:pPr eaLnBrk="1" hangingPunct="1">
              <a:buNone/>
              <a:defRPr/>
            </a:pPr>
            <a:r>
              <a:rPr lang="fr-FR" sz="3200" dirty="0" smtClean="0"/>
              <a:t>Il peut maintenir, s’il le souhaite, sa candidature pour des formations dans lesquelles il a reçu « en attente de place » : Répondre « Maintient » </a:t>
            </a:r>
            <a:r>
              <a:rPr lang="fr-FR" sz="3200" u="sng" dirty="0" smtClean="0"/>
              <a:t>en même temps que l’acceptation</a:t>
            </a:r>
            <a:r>
              <a:rPr lang="fr-FR" sz="3200" dirty="0" smtClean="0"/>
              <a:t> du OUI</a:t>
            </a:r>
          </a:p>
          <a:p>
            <a:pPr eaLnBrk="1" hangingPunct="1">
              <a:buNone/>
              <a:defRPr/>
            </a:pPr>
            <a:endParaRPr lang="fr-FR" sz="3200" dirty="0" smtClean="0"/>
          </a:p>
          <a:p>
            <a:pPr eaLnBrk="1" hangingPunct="1">
              <a:buNone/>
              <a:defRPr/>
            </a:pPr>
            <a:r>
              <a:rPr lang="fr-FR" sz="3200" dirty="0" smtClean="0"/>
              <a:t>Il doit renoncer aux autres.</a:t>
            </a:r>
            <a:endParaRPr lang="fr-FR" sz="1200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640960" cy="4752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u="sng" dirty="0" smtClean="0">
                <a:solidFill>
                  <a:srgbClr val="C00000"/>
                </a:solidFill>
              </a:rPr>
              <a:t>Règles :</a:t>
            </a:r>
            <a:r>
              <a:rPr lang="fr-FR" sz="3200" dirty="0" smtClean="0">
                <a:solidFill>
                  <a:srgbClr val="C00000"/>
                </a:solidFill>
              </a:rPr>
              <a:t> </a:t>
            </a:r>
            <a:r>
              <a:rPr lang="fr-FR" dirty="0" smtClean="0"/>
              <a:t>Inscription administrative</a:t>
            </a:r>
          </a:p>
          <a:p>
            <a:pPr eaLnBrk="1" hangingPunct="1">
              <a:buNone/>
              <a:defRPr/>
            </a:pPr>
            <a:endParaRPr lang="fr-FR" sz="1200" dirty="0" smtClean="0"/>
          </a:p>
          <a:p>
            <a:pPr eaLnBrk="1" hangingPunct="1">
              <a:buNone/>
              <a:defRPr/>
            </a:pPr>
            <a:r>
              <a:rPr lang="fr-FR" sz="2800" dirty="0" smtClean="0"/>
              <a:t>Lorsque l’élève a terminé sa procédure en acceptant une proposition et en renonçant à toutes les autres et après les résultats du bac (5 juillet), il doit </a:t>
            </a:r>
            <a:r>
              <a:rPr lang="fr-FR" sz="2800" u="sng" dirty="0" smtClean="0"/>
              <a:t>s’inscrire administrativement</a:t>
            </a:r>
            <a:r>
              <a:rPr lang="fr-FR" sz="2800" dirty="0" smtClean="0"/>
              <a:t> dans l’établissement choisi (procédure spécifique à chaque établissement consultable sur la plateforme)</a:t>
            </a:r>
          </a:p>
          <a:p>
            <a:pPr eaLnBrk="1" hangingPunct="1">
              <a:buNone/>
              <a:defRPr/>
            </a:pPr>
            <a:endParaRPr lang="fr-FR" sz="2800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640960" cy="475252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fr-FR" sz="3500" u="sng" dirty="0" smtClean="0">
                <a:solidFill>
                  <a:srgbClr val="C00000"/>
                </a:solidFill>
              </a:rPr>
              <a:t>Règles :</a:t>
            </a:r>
            <a:r>
              <a:rPr lang="fr-FR" sz="3500" dirty="0" smtClean="0">
                <a:solidFill>
                  <a:srgbClr val="C00000"/>
                </a:solidFill>
              </a:rPr>
              <a:t> </a:t>
            </a:r>
            <a:r>
              <a:rPr lang="fr-FR" sz="3000" b="1" dirty="0" smtClean="0"/>
              <a:t>Phase complémentaire</a:t>
            </a:r>
            <a:endParaRPr lang="fr-FR" b="1" dirty="0" smtClean="0"/>
          </a:p>
          <a:p>
            <a:pPr eaLnBrk="1" hangingPunct="1">
              <a:buNone/>
              <a:defRPr/>
            </a:pPr>
            <a:endParaRPr lang="fr-FR" sz="1200" dirty="0" smtClean="0"/>
          </a:p>
          <a:p>
            <a:pPr eaLnBrk="1" hangingPunct="1">
              <a:buNone/>
              <a:defRPr/>
            </a:pPr>
            <a:r>
              <a:rPr lang="fr-FR" sz="3200" dirty="0" smtClean="0"/>
              <a:t>A partir du 23 juin, une phase complémentaire s’ouvre pour permettre prioritairement aux élèves qui n’ont reçu </a:t>
            </a:r>
            <a:r>
              <a:rPr lang="fr-FR" sz="3200" u="sng" dirty="0" smtClean="0"/>
              <a:t>que des réponses négatives</a:t>
            </a:r>
            <a:r>
              <a:rPr lang="fr-FR" sz="3200" dirty="0" smtClean="0"/>
              <a:t>, de formuler de nouveaux vœux.</a:t>
            </a:r>
          </a:p>
          <a:p>
            <a:pPr eaLnBrk="1" hangingPunct="1">
              <a:buNone/>
              <a:defRPr/>
            </a:pPr>
            <a:endParaRPr lang="fr-FR" sz="3200" dirty="0" smtClean="0"/>
          </a:p>
          <a:p>
            <a:pPr eaLnBrk="1" hangingPunct="1">
              <a:buNone/>
              <a:defRPr/>
            </a:pPr>
            <a:r>
              <a:rPr lang="fr-FR" sz="3200" dirty="0" smtClean="0"/>
              <a:t>Les élèves ayant reçu des réponses positives peuvent aussi y participer pour accéder à des formations qui leur plaisent davantage mais </a:t>
            </a:r>
            <a:r>
              <a:rPr lang="fr-FR" sz="3200" u="sng" dirty="0" smtClean="0"/>
              <a:t>dans la limite des places disponibles.</a:t>
            </a:r>
          </a:p>
          <a:p>
            <a:pPr eaLnBrk="1" hangingPunct="1">
              <a:buNone/>
              <a:defRPr/>
            </a:pPr>
            <a:endParaRPr lang="fr-FR" sz="3000" u="sng" dirty="0" smtClean="0"/>
          </a:p>
          <a:p>
            <a:pPr eaLnBrk="1" hangingPunct="1">
              <a:buNone/>
              <a:defRPr/>
            </a:pPr>
            <a:r>
              <a:rPr lang="fr-FR" sz="2800" dirty="0" smtClean="0"/>
              <a:t>Vous pouvez alors formuler de nouveaux vœux et espérer une réponse favorable jusqu’au 16 septembre.</a:t>
            </a:r>
            <a:endParaRPr lang="fr-FR" sz="1200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55576" y="1412776"/>
            <a:ext cx="81439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3600" b="1" dirty="0" smtClean="0"/>
              <a:t> </a:t>
            </a:r>
            <a:r>
              <a:rPr lang="fr-FR" sz="2800" b="1" dirty="0" smtClean="0"/>
              <a:t>Formations concernées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/>
              <a:t> Calendrier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/>
              <a:t> Règles de la procédure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/>
              <a:t> Les conseils utiles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/>
              <a:t> Exemple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/>
              <a:t> Vos questions</a:t>
            </a:r>
          </a:p>
          <a:p>
            <a:pPr>
              <a:buFont typeface="Wingdings" pitchFamily="2" charset="2"/>
              <a:buChar char="ü"/>
            </a:pPr>
            <a:endParaRPr lang="fr-FR" sz="32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640960" cy="475252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FR" sz="3500" b="1" u="sng" dirty="0" smtClean="0">
                <a:solidFill>
                  <a:srgbClr val="FF0000"/>
                </a:solidFill>
              </a:rPr>
              <a:t>Quelques conseils :</a:t>
            </a:r>
            <a:endParaRPr lang="fr-FR" sz="35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  <a:defRPr/>
            </a:pPr>
            <a:endParaRPr lang="fr-FR" sz="1200" dirty="0" smtClean="0"/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r>
              <a:rPr lang="fr-FR" sz="3200" dirty="0" smtClean="0"/>
              <a:t>Ne pas faire de demandes auprès des établissements dans lesquels vous n’êtes pas sûrs de vouloir étudier.</a:t>
            </a:r>
          </a:p>
          <a:p>
            <a:pPr eaLnBrk="1" hangingPunct="1">
              <a:buClrTx/>
              <a:buNone/>
              <a:defRPr/>
            </a:pPr>
            <a:endParaRPr lang="fr-FR" sz="3200" dirty="0" smtClean="0"/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r>
              <a:rPr lang="fr-FR" sz="3200" u="sng" dirty="0" smtClean="0"/>
              <a:t>Bien regarder les attendus </a:t>
            </a:r>
            <a:r>
              <a:rPr lang="fr-FR" sz="3200" dirty="0" smtClean="0"/>
              <a:t>de chaque filière, de chaque établissement pour être sûr de correspondre à la formation et formuler une lettre de motivation cohérente.</a:t>
            </a:r>
            <a:endParaRPr lang="fr-FR" sz="1400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640960" cy="4752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500" b="1" u="sng" dirty="0" smtClean="0">
                <a:solidFill>
                  <a:srgbClr val="FF0000"/>
                </a:solidFill>
              </a:rPr>
              <a:t>Quelques conseils :</a:t>
            </a:r>
            <a:endParaRPr lang="fr-FR" sz="35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  <a:defRPr/>
            </a:pPr>
            <a:endParaRPr lang="fr-FR" sz="1200" dirty="0" smtClean="0"/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r>
              <a:rPr lang="fr-FR" sz="3200" dirty="0" smtClean="0"/>
              <a:t>Réfléchir, en amont, à </a:t>
            </a:r>
            <a:r>
              <a:rPr lang="fr-FR" sz="3200" u="sng" dirty="0" smtClean="0"/>
              <a:t>l’ordre de préférence </a:t>
            </a:r>
            <a:r>
              <a:rPr lang="fr-FR" sz="3200" dirty="0" smtClean="0"/>
              <a:t>des vœux de manière à répondre sereinement et rapidement aux propositions reçues.</a:t>
            </a:r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endParaRPr lang="fr-FR" sz="3200" dirty="0" smtClean="0"/>
          </a:p>
          <a:p>
            <a:pPr eaLnBrk="1" hangingPunct="1">
              <a:buClrTx/>
              <a:buFont typeface="Wingdings" pitchFamily="2" charset="2"/>
              <a:buChar char="§"/>
              <a:defRPr/>
            </a:pPr>
            <a:r>
              <a:rPr lang="fr-FR" sz="3200" u="sng" dirty="0" smtClean="0"/>
              <a:t>Consulter votre messagerie</a:t>
            </a:r>
            <a:r>
              <a:rPr lang="fr-FR" sz="3200" dirty="0" smtClean="0"/>
              <a:t> très régulièrement à partir du 2 juin.</a:t>
            </a:r>
            <a:endParaRPr lang="fr-FR" sz="1400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Exemple</a:t>
            </a:r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7482" t="26880" r="19204" b="21041"/>
          <a:stretch>
            <a:fillRect/>
          </a:stretch>
        </p:blipFill>
        <p:spPr bwMode="auto">
          <a:xfrm>
            <a:off x="35496" y="1844824"/>
            <a:ext cx="902655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835696" y="1916832"/>
            <a:ext cx="36004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rgbClr val="002060"/>
                </a:solidFill>
              </a:rPr>
              <a:t>19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60032" y="1916832"/>
            <a:ext cx="36004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rgbClr val="002060"/>
                </a:solidFill>
              </a:rPr>
              <a:t>19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91880" y="2550096"/>
            <a:ext cx="5760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2060"/>
                </a:solidFill>
              </a:rPr>
              <a:t>24 mai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63888" y="3558208"/>
            <a:ext cx="5760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2060"/>
                </a:solidFill>
              </a:rPr>
              <a:t>24 mai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63888" y="4509120"/>
            <a:ext cx="5760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2060"/>
                </a:solidFill>
              </a:rPr>
              <a:t>24 mai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63888" y="5013176"/>
            <a:ext cx="5760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2060"/>
                </a:solidFill>
              </a:rPr>
              <a:t>24 mai</a:t>
            </a:r>
            <a:endParaRPr lang="fr-FR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Exemple</a:t>
            </a:r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5592" t="48719" r="19204" b="24401"/>
          <a:stretch>
            <a:fillRect/>
          </a:stretch>
        </p:blipFill>
        <p:spPr bwMode="auto">
          <a:xfrm>
            <a:off x="72008" y="2492896"/>
            <a:ext cx="8964488" cy="207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80112" y="4350296"/>
            <a:ext cx="5760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2060"/>
                </a:solidFill>
              </a:rPr>
              <a:t>30 mai</a:t>
            </a:r>
            <a:endParaRPr lang="fr-FR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Formations concernées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dirty="0" smtClean="0"/>
          </a:p>
          <a:p>
            <a:pPr marL="358775" lvl="1" indent="-358775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fr-FR" sz="2800" dirty="0" smtClean="0"/>
              <a:t>La plupart des formations de l’enseignement supérieur sont concernées : 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dirty="0" smtClean="0"/>
              <a:t> Tous les </a:t>
            </a:r>
            <a:r>
              <a:rPr lang="fr-FR" sz="2800" b="1" dirty="0" smtClean="0"/>
              <a:t>BTS</a:t>
            </a:r>
            <a:r>
              <a:rPr lang="fr-FR" sz="2800" dirty="0" smtClean="0"/>
              <a:t> (publics ou privés sous contrat), 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dirty="0" smtClean="0"/>
              <a:t>toutes les </a:t>
            </a:r>
            <a:r>
              <a:rPr lang="fr-FR" sz="2800" b="1" dirty="0" smtClean="0"/>
              <a:t>L1</a:t>
            </a:r>
            <a:r>
              <a:rPr lang="fr-FR" sz="2800" dirty="0" smtClean="0"/>
              <a:t> (Licence 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Année), y compris avec « Accès Santé » : LAS, STAPS, …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dirty="0" smtClean="0"/>
              <a:t>la 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année PASS : parcours accès santé spécifique,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dirty="0" smtClean="0"/>
              <a:t>les </a:t>
            </a:r>
            <a:r>
              <a:rPr lang="fr-FR" sz="2800" b="1" dirty="0" smtClean="0"/>
              <a:t>CPGE</a:t>
            </a:r>
            <a:r>
              <a:rPr lang="fr-FR" sz="2800" dirty="0" smtClean="0"/>
              <a:t> (classes préparatoires aux grandes écoles),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dirty="0" smtClean="0"/>
              <a:t>les </a:t>
            </a:r>
            <a:r>
              <a:rPr lang="fr-FR" sz="2800" b="1" dirty="0" smtClean="0"/>
              <a:t>BUT</a:t>
            </a:r>
            <a:r>
              <a:rPr lang="fr-FR" sz="2800" dirty="0" smtClean="0"/>
              <a:t> (remplacent les DUT)</a:t>
            </a:r>
            <a:endParaRPr lang="fr-FR" sz="2800" b="1" dirty="0" smtClean="0">
              <a:solidFill>
                <a:srgbClr val="FF0000"/>
              </a:solidFill>
            </a:endParaRPr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Formations concernées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dirty="0" smtClean="0"/>
          </a:p>
          <a:p>
            <a:pPr marL="358775" lvl="1" indent="-358775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fr-FR" sz="2800" dirty="0" smtClean="0"/>
              <a:t>La plupart des formations de l’enseignement supérieur sont concernées : 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dirty="0" smtClean="0"/>
              <a:t>les </a:t>
            </a:r>
            <a:r>
              <a:rPr lang="fr-FR" sz="2800" b="1" dirty="0" smtClean="0"/>
              <a:t>écoles d’ingénieur </a:t>
            </a:r>
            <a:r>
              <a:rPr lang="fr-FR" sz="2800" dirty="0" smtClean="0"/>
              <a:t>à cycle préparatoire intégré,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dirty="0" smtClean="0"/>
              <a:t>Les instituts de sciences Politiques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r-FR" sz="2800" dirty="0" smtClean="0"/>
              <a:t>et bien d’autres : </a:t>
            </a:r>
            <a:r>
              <a:rPr lang="fr-FR" sz="2800" b="1" dirty="0" smtClean="0"/>
              <a:t>MAN</a:t>
            </a:r>
            <a:r>
              <a:rPr lang="fr-FR" sz="2800" dirty="0" smtClean="0"/>
              <a:t>, </a:t>
            </a:r>
            <a:r>
              <a:rPr lang="fr-FR" sz="2800" b="1" dirty="0" smtClean="0"/>
              <a:t>DCG</a:t>
            </a:r>
            <a:r>
              <a:rPr lang="fr-FR" sz="2800" dirty="0" smtClean="0"/>
              <a:t>, </a:t>
            </a:r>
            <a:r>
              <a:rPr lang="fr-FR" sz="2800" b="1" dirty="0" smtClean="0"/>
              <a:t>BTSA</a:t>
            </a:r>
            <a:r>
              <a:rPr lang="fr-FR" sz="2800" dirty="0" smtClean="0"/>
              <a:t>, école d’</a:t>
            </a:r>
            <a:r>
              <a:rPr lang="fr-FR" sz="2800" b="1" dirty="0" smtClean="0"/>
              <a:t>architecture, </a:t>
            </a:r>
            <a:r>
              <a:rPr lang="fr-FR" sz="2800" dirty="0" smtClean="0"/>
              <a:t>formations aux métiers de la culture, formations paramédicales, Ecoles nationales Vétérinaires (ENV), …</a:t>
            </a:r>
          </a:p>
          <a:p>
            <a:pPr lvl="1" algn="ctr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fr-FR" sz="3200" b="1" dirty="0" smtClean="0">
                <a:solidFill>
                  <a:srgbClr val="FF0000"/>
                </a:solidFill>
              </a:rPr>
              <a:t>… y compris les formations en apprentissage (Statut apprenti)</a:t>
            </a:r>
            <a:endParaRPr lang="fr-FR" sz="3200" dirty="0" smtClean="0"/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fr-FR" sz="2800" b="1" dirty="0" smtClean="0">
              <a:solidFill>
                <a:srgbClr val="FF0000"/>
              </a:solidFill>
            </a:endParaRPr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Formations concernées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fr-FR" sz="2800" dirty="0" smtClean="0"/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fr-FR" sz="3200" dirty="0" smtClean="0"/>
              <a:t>De rares formations ne sont pas intégrées à </a:t>
            </a:r>
            <a:r>
              <a:rPr lang="fr-FR" sz="3200" dirty="0" err="1" smtClean="0"/>
              <a:t>parcoursup</a:t>
            </a:r>
            <a:r>
              <a:rPr lang="fr-FR" sz="3200" dirty="0" smtClean="0"/>
              <a:t> :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fr-FR" sz="1600" dirty="0" smtClean="0"/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fr-FR" sz="2800" b="1" dirty="0" smtClean="0"/>
              <a:t>- certaines écoles privées de commerce ou d’ingénieur,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FontTx/>
              <a:buChar char="-"/>
              <a:defRPr/>
            </a:pPr>
            <a:r>
              <a:rPr lang="fr-FR" sz="2800" b="1" dirty="0" smtClean="0"/>
              <a:t>certaines écoles d’art, </a:t>
            </a:r>
          </a:p>
          <a:p>
            <a:pPr marL="361950" lvl="1" indent="-273050" eaLnBrk="1" hangingPunct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fr-FR" sz="2800" b="1" dirty="0" smtClean="0"/>
          </a:p>
          <a:p>
            <a:pPr marL="361950" lvl="1" indent="-273050" eaLnBrk="1" hangingPunct="1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fr-FR" sz="2800" dirty="0" smtClean="0"/>
              <a:t>Dans ce cas, des candidatures parallèles (Parcoursup et hors Parcoursup) sont possibles.</a:t>
            </a:r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u="sng" dirty="0" smtClean="0">
                <a:solidFill>
                  <a:srgbClr val="C00000"/>
                </a:solidFill>
              </a:rPr>
              <a:t>Depuis le 21 décembre 2021 :</a:t>
            </a:r>
            <a:r>
              <a:rPr lang="fr-FR" sz="2400" dirty="0" smtClean="0"/>
              <a:t> (Ouverture du site)</a:t>
            </a:r>
          </a:p>
          <a:p>
            <a:pPr eaLnBrk="1" hangingPunct="1">
              <a:buNone/>
              <a:defRPr/>
            </a:pPr>
            <a:endParaRPr lang="fr-FR" sz="3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fr-FR" dirty="0" smtClean="0"/>
              <a:t>Consultation possible </a:t>
            </a:r>
            <a:r>
              <a:rPr lang="fr-FR" b="1" dirty="0" smtClean="0"/>
              <a:t>via un moteur de recherche </a:t>
            </a:r>
            <a:r>
              <a:rPr lang="fr-FR" dirty="0" smtClean="0"/>
              <a:t>de la liste des formations concernées : Pour chaque formation vous aurez accès à : </a:t>
            </a:r>
            <a:r>
              <a:rPr lang="fr-FR" b="1" dirty="0" smtClean="0"/>
              <a:t>leur spécificité, leurs attendus</a:t>
            </a:r>
            <a:r>
              <a:rPr lang="fr-FR" dirty="0" smtClean="0"/>
              <a:t> (connaissances et compétences), leur </a:t>
            </a:r>
            <a:r>
              <a:rPr lang="fr-FR" b="1" dirty="0" smtClean="0"/>
              <a:t>taux de réussite</a:t>
            </a:r>
            <a:r>
              <a:rPr lang="fr-FR" dirty="0" smtClean="0"/>
              <a:t>, leurs </a:t>
            </a:r>
            <a:r>
              <a:rPr lang="fr-FR" b="1" dirty="0" smtClean="0"/>
              <a:t>critères de sélection</a:t>
            </a:r>
            <a:r>
              <a:rPr lang="fr-FR" dirty="0" smtClean="0"/>
              <a:t>, ...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fr-FR" sz="7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fr-FR" dirty="0" smtClean="0"/>
              <a:t>Possibilités de compléter les recherches sur </a:t>
            </a:r>
          </a:p>
          <a:p>
            <a:pPr eaLnBrk="1" hangingPunct="1">
              <a:buNone/>
              <a:defRPr/>
            </a:pPr>
            <a:r>
              <a:rPr lang="fr-FR" dirty="0" smtClean="0"/>
              <a:t>       </a:t>
            </a:r>
            <a:r>
              <a:rPr lang="fr-FR" b="1" dirty="0" smtClean="0"/>
              <a:t>Terminale2021-2022</a:t>
            </a:r>
            <a:r>
              <a:rPr lang="fr-FR" dirty="0" smtClean="0"/>
              <a:t> (Onisep)</a:t>
            </a:r>
            <a:endParaRPr lang="fr-FR" b="1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u="sng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b="1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1177" r="543" b="9281"/>
          <a:stretch>
            <a:fillRect/>
          </a:stretch>
        </p:blipFill>
        <p:spPr bwMode="auto">
          <a:xfrm>
            <a:off x="70992" y="1628800"/>
            <a:ext cx="9073008" cy="40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dirty="0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71625"/>
            <a:ext cx="8318158" cy="47863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FR" u="sng" dirty="0" smtClean="0">
                <a:solidFill>
                  <a:srgbClr val="C00000"/>
                </a:solidFill>
              </a:rPr>
              <a:t>Du 20 janvier 2022 au 29 mars 2022 :</a:t>
            </a:r>
          </a:p>
          <a:p>
            <a:pPr eaLnBrk="1" hangingPunct="1">
              <a:buFontTx/>
              <a:buNone/>
              <a:defRPr/>
            </a:pPr>
            <a:r>
              <a:rPr lang="fr-FR" sz="2800" dirty="0" smtClean="0"/>
              <a:t>	</a:t>
            </a:r>
            <a:r>
              <a:rPr lang="fr-FR" sz="4000" u="sng" dirty="0" smtClean="0"/>
              <a:t>Inscription :</a:t>
            </a:r>
            <a:endParaRPr lang="fr-FR" sz="3600" u="sng" dirty="0" smtClean="0"/>
          </a:p>
          <a:p>
            <a:pPr marL="717550" indent="-358775" eaLnBrk="1" hangingPunct="1">
              <a:buFontTx/>
              <a:buChar char="-"/>
              <a:defRPr/>
            </a:pPr>
            <a:r>
              <a:rPr lang="fr-FR" sz="3200" dirty="0" smtClean="0"/>
              <a:t>Avec INE (identifiant national élève)</a:t>
            </a:r>
          </a:p>
          <a:p>
            <a:pPr marL="717550" indent="-358775" eaLnBrk="1" hangingPunct="1">
              <a:buFontTx/>
              <a:buChar char="-"/>
              <a:defRPr/>
            </a:pPr>
            <a:r>
              <a:rPr lang="fr-FR" sz="3200" dirty="0" smtClean="0"/>
              <a:t>en indiquant une adresse mail valide et régulièrement consultée.</a:t>
            </a:r>
            <a:endParaRPr lang="fr-FR" sz="2800" dirty="0" smtClean="0"/>
          </a:p>
          <a:p>
            <a:pPr eaLnBrk="1" hangingPunct="1">
              <a:buFontTx/>
              <a:buNone/>
              <a:defRPr/>
            </a:pPr>
            <a:endParaRPr lang="fr-FR" sz="1050" dirty="0" smtClean="0"/>
          </a:p>
          <a:p>
            <a:pPr eaLnBrk="1" hangingPunct="1">
              <a:buFontTx/>
              <a:buNone/>
              <a:defRPr/>
            </a:pPr>
            <a:r>
              <a:rPr lang="fr-FR" sz="2800" b="1" u="sng" dirty="0" smtClean="0"/>
              <a:t>Attention </a:t>
            </a:r>
            <a:r>
              <a:rPr lang="fr-FR" sz="2800" dirty="0" smtClean="0"/>
              <a:t>: Bien vérifier les données pré-remplies, les compléter et les corriger </a:t>
            </a:r>
            <a:r>
              <a:rPr lang="fr-FR" sz="2800" u="sng" dirty="0" smtClean="0"/>
              <a:t>lors de la 1</a:t>
            </a:r>
            <a:r>
              <a:rPr lang="fr-FR" sz="2800" u="sng" baseline="30000" dirty="0" smtClean="0"/>
              <a:t>ère</a:t>
            </a:r>
            <a:r>
              <a:rPr lang="fr-FR" sz="2800" u="sng" dirty="0" smtClean="0"/>
              <a:t> connexion.</a:t>
            </a:r>
          </a:p>
          <a:p>
            <a:pPr eaLnBrk="1" hangingPunct="1">
              <a:buFontTx/>
              <a:buNone/>
              <a:defRPr/>
            </a:pPr>
            <a:endParaRPr lang="fr-FR" sz="2400" dirty="0" smtClean="0"/>
          </a:p>
          <a:p>
            <a:pPr eaLnBrk="1" hangingPunct="1">
              <a:buFontTx/>
              <a:buNone/>
              <a:defRPr/>
            </a:pPr>
            <a:r>
              <a:rPr lang="fr-FR" sz="2400" dirty="0" smtClean="0"/>
              <a:t>Possibilité d’utiliser l’application mobile </a:t>
            </a:r>
            <a:r>
              <a:rPr lang="fr-FR" sz="2400" dirty="0" err="1" smtClean="0"/>
              <a:t>parcoursup</a:t>
            </a:r>
            <a:r>
              <a:rPr lang="fr-FR" sz="2400" dirty="0" smtClean="0"/>
              <a:t> téléchargeable sur Google store (</a:t>
            </a:r>
            <a:r>
              <a:rPr lang="fr-FR" sz="2400" dirty="0" err="1" smtClean="0"/>
              <a:t>Androïd</a:t>
            </a:r>
            <a:r>
              <a:rPr lang="fr-FR" sz="2400" dirty="0" smtClean="0"/>
              <a:t>) ou </a:t>
            </a:r>
            <a:r>
              <a:rPr lang="fr-FR" sz="2400" dirty="0" err="1" smtClean="0"/>
              <a:t>App</a:t>
            </a:r>
            <a:r>
              <a:rPr lang="fr-FR" sz="2400" dirty="0" smtClean="0"/>
              <a:t> store (IOS)</a:t>
            </a:r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b="1" u="sng" dirty="0" smtClean="0">
                <a:solidFill>
                  <a:srgbClr val="CC0099"/>
                </a:solidFill>
              </a:rPr>
              <a:t>Calendrier de la procédure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71625"/>
            <a:ext cx="8318158" cy="47863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u="sng" dirty="0" smtClean="0">
                <a:solidFill>
                  <a:srgbClr val="C00000"/>
                </a:solidFill>
              </a:rPr>
              <a:t>Du 20 janvier 2022 au 29 mars 2022 :</a:t>
            </a:r>
          </a:p>
          <a:p>
            <a:pPr eaLnBrk="1" hangingPunct="1">
              <a:buFontTx/>
              <a:buNone/>
              <a:defRPr/>
            </a:pPr>
            <a:endParaRPr lang="fr-FR" sz="2800" dirty="0" smtClean="0"/>
          </a:p>
          <a:p>
            <a:pPr algn="ctr" eaLnBrk="1" hangingPunct="1">
              <a:buFontTx/>
              <a:buNone/>
              <a:defRPr/>
            </a:pPr>
            <a:r>
              <a:rPr lang="fr-FR" sz="2800" dirty="0" smtClean="0"/>
              <a:t>	</a:t>
            </a:r>
            <a:r>
              <a:rPr lang="fr-FR" sz="3600" dirty="0" smtClean="0"/>
              <a:t>Début de saisie des vœux en utilisant le moteur de recherche multi-entrées.</a:t>
            </a:r>
            <a:endParaRPr lang="fr-FR" sz="2800" dirty="0" smtClean="0"/>
          </a:p>
          <a:p>
            <a:pPr eaLnBrk="1" hangingPunct="1">
              <a:buFontTx/>
              <a:buNone/>
              <a:defRPr/>
            </a:pPr>
            <a:endParaRPr lang="fr-FR" sz="1050" dirty="0" smtClean="0"/>
          </a:p>
          <a:p>
            <a:pPr eaLnBrk="1" hangingPunct="1">
              <a:buFontTx/>
              <a:buNone/>
              <a:defRPr/>
            </a:pPr>
            <a:endParaRPr lang="fr-FR" sz="2400" dirty="0" smtClean="0"/>
          </a:p>
        </p:txBody>
      </p:sp>
      <p:pic>
        <p:nvPicPr>
          <p:cNvPr id="4" name="Image 3" descr="http://lycee-oiselet.fr/images/logo/logoma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7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27338</TotalTime>
  <Words>962</Words>
  <Application>Microsoft Office PowerPoint</Application>
  <PresentationFormat>Affichage à l'écran (4:3)</PresentationFormat>
  <Paragraphs>171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Médian</vt:lpstr>
      <vt:lpstr>ParcourSUP</vt:lpstr>
      <vt:lpstr>Diapositive 2</vt:lpstr>
      <vt:lpstr>Formations concernées</vt:lpstr>
      <vt:lpstr>Formations concernées</vt:lpstr>
      <vt:lpstr>Formations concernées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Calendrier de la procédure</vt:lpstr>
      <vt:lpstr>Exemple</vt:lpstr>
      <vt:lpstr>Exemple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Admission post-bac</dc:title>
  <dc:creator>damien</dc:creator>
  <cp:lastModifiedBy>damien.soulage@sfr.fr</cp:lastModifiedBy>
  <cp:revision>66</cp:revision>
  <dcterms:created xsi:type="dcterms:W3CDTF">2007-11-21T13:55:17Z</dcterms:created>
  <dcterms:modified xsi:type="dcterms:W3CDTF">2022-01-12T07:55:21Z</dcterms:modified>
</cp:coreProperties>
</file>